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52"/>
  </p:notesMasterIdLst>
  <p:sldIdLst>
    <p:sldId id="368" r:id="rId3"/>
    <p:sldId id="505" r:id="rId4"/>
    <p:sldId id="508" r:id="rId5"/>
    <p:sldId id="506" r:id="rId6"/>
    <p:sldId id="511" r:id="rId7"/>
    <p:sldId id="507" r:id="rId8"/>
    <p:sldId id="510" r:id="rId9"/>
    <p:sldId id="463" r:id="rId10"/>
    <p:sldId id="473" r:id="rId11"/>
    <p:sldId id="488" r:id="rId12"/>
    <p:sldId id="490" r:id="rId13"/>
    <p:sldId id="491" r:id="rId14"/>
    <p:sldId id="492" r:id="rId15"/>
    <p:sldId id="494" r:id="rId16"/>
    <p:sldId id="497" r:id="rId17"/>
    <p:sldId id="493" r:id="rId18"/>
    <p:sldId id="495" r:id="rId19"/>
    <p:sldId id="496" r:id="rId20"/>
    <p:sldId id="486" r:id="rId21"/>
    <p:sldId id="468" r:id="rId22"/>
    <p:sldId id="472" r:id="rId23"/>
    <p:sldId id="469" r:id="rId24"/>
    <p:sldId id="487" r:id="rId25"/>
    <p:sldId id="470" r:id="rId26"/>
    <p:sldId id="484" r:id="rId27"/>
    <p:sldId id="485" r:id="rId28"/>
    <p:sldId id="499" r:id="rId29"/>
    <p:sldId id="478" r:id="rId30"/>
    <p:sldId id="476" r:id="rId31"/>
    <p:sldId id="474" r:id="rId32"/>
    <p:sldId id="479" r:id="rId33"/>
    <p:sldId id="480" r:id="rId34"/>
    <p:sldId id="481" r:id="rId35"/>
    <p:sldId id="477" r:id="rId36"/>
    <p:sldId id="482" r:id="rId37"/>
    <p:sldId id="467" r:id="rId38"/>
    <p:sldId id="498" r:id="rId39"/>
    <p:sldId id="462" r:id="rId40"/>
    <p:sldId id="461" r:id="rId41"/>
    <p:sldId id="464" r:id="rId42"/>
    <p:sldId id="459" r:id="rId43"/>
    <p:sldId id="502" r:id="rId44"/>
    <p:sldId id="503" r:id="rId45"/>
    <p:sldId id="504" r:id="rId46"/>
    <p:sldId id="501" r:id="rId47"/>
    <p:sldId id="465" r:id="rId48"/>
    <p:sldId id="483" r:id="rId49"/>
    <p:sldId id="450" r:id="rId50"/>
    <p:sldId id="45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01"/>
    <p:restoredTop sz="92974"/>
  </p:normalViewPr>
  <p:slideViewPr>
    <p:cSldViewPr snapToGrid="0" snapToObjects="1">
      <p:cViewPr varScale="1">
        <p:scale>
          <a:sx n="84" d="100"/>
          <a:sy n="84" d="100"/>
        </p:scale>
        <p:origin x="216" y="4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 principle: make the data arrive more slowly</a:t>
            </a:r>
          </a:p>
          <a:p>
            <a:r>
              <a:rPr lang="en-US" dirty="0"/>
              <a:t>Delay-insensitive traffic</a:t>
            </a:r>
          </a:p>
          <a:p>
            <a:pPr lvl="1"/>
            <a:r>
              <a:rPr lang="en-US" dirty="0"/>
              <a:t>It is okay to receive data later</a:t>
            </a:r>
          </a:p>
          <a:p>
            <a:pPr lvl="1"/>
            <a:r>
              <a:rPr lang="en-US" dirty="0"/>
              <a:t>Web pages, file transfer, e-mail, …</a:t>
            </a:r>
          </a:p>
          <a:p>
            <a:pPr lvl="1"/>
            <a:r>
              <a:rPr lang="en-US" dirty="0"/>
              <a:t>Receiver makes the sender slow down</a:t>
            </a:r>
          </a:p>
          <a:p>
            <a:pPr lvl="1"/>
            <a:r>
              <a:rPr lang="en-US" dirty="0"/>
              <a:t>Requires ability to back-pressure sending application to send data slower</a:t>
            </a:r>
          </a:p>
          <a:p>
            <a:pPr lvl="1"/>
            <a:r>
              <a:rPr lang="en-US" dirty="0"/>
              <a:t>Typical approach: </a:t>
            </a:r>
            <a:r>
              <a:rPr lang="en-US" b="1" dirty="0"/>
              <a:t>sliding window</a:t>
            </a:r>
            <a:r>
              <a:rPr lang="en-US" dirty="0"/>
              <a:t> (e.g. spinner       waiting to load webpage)</a:t>
            </a:r>
            <a:endParaRPr lang="en-US" b="1" dirty="0"/>
          </a:p>
          <a:p>
            <a:r>
              <a:rPr lang="en-US" dirty="0"/>
              <a:t>Delay-sensitive traffic</a:t>
            </a:r>
          </a:p>
          <a:p>
            <a:pPr lvl="1"/>
            <a:r>
              <a:rPr lang="en-US" dirty="0"/>
              <a:t>It is not okay to receive data later</a:t>
            </a:r>
          </a:p>
          <a:p>
            <a:pPr lvl="1"/>
            <a:r>
              <a:rPr lang="en-US" dirty="0"/>
              <a:t>Voice, live video, video on demand, …</a:t>
            </a:r>
          </a:p>
          <a:p>
            <a:pPr lvl="1"/>
            <a:r>
              <a:rPr lang="en-US" dirty="0"/>
              <a:t>Receiver makes the send send less data</a:t>
            </a:r>
          </a:p>
          <a:p>
            <a:pPr lvl="1"/>
            <a:r>
              <a:rPr lang="en-US" dirty="0"/>
              <a:t>Requires ability to back-pressure sending application to send less data</a:t>
            </a:r>
          </a:p>
          <a:p>
            <a:pPr lvl="1"/>
            <a:r>
              <a:rPr lang="en-US" dirty="0">
                <a:sym typeface="Wingdings" pitchFamily="2" charset="2"/>
              </a:rPr>
              <a:t>Typical approach: </a:t>
            </a:r>
            <a:r>
              <a:rPr lang="en-US" b="1" dirty="0">
                <a:sym typeface="Wingdings" pitchFamily="2" charset="2"/>
              </a:rPr>
              <a:t>adaptive encoding</a:t>
            </a:r>
            <a:r>
              <a:rPr lang="en-US" dirty="0">
                <a:sym typeface="Wingdings" pitchFamily="2" charset="2"/>
              </a:rPr>
              <a:t> (e.g. fuzzy video in Netflix)</a:t>
            </a: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3A8E88D-4F2F-C145-A850-11676179EF0A}"/>
              </a:ext>
            </a:extLst>
          </p:cNvPr>
          <p:cNvSpPr/>
          <p:nvPr/>
        </p:nvSpPr>
        <p:spPr>
          <a:xfrm>
            <a:off x="997045" y="4602479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4EBB493-84E2-024B-9859-235D66107F78}"/>
              </a:ext>
            </a:extLst>
          </p:cNvPr>
          <p:cNvSpPr/>
          <p:nvPr/>
        </p:nvSpPr>
        <p:spPr>
          <a:xfrm>
            <a:off x="1005176" y="490005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834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Wavy line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4140C5-8639-E143-AD60-CA7175268292}"/>
              </a:ext>
            </a:extLst>
          </p:cNvPr>
          <p:cNvGrpSpPr/>
          <p:nvPr/>
        </p:nvGrpSpPr>
        <p:grpSpPr>
          <a:xfrm flipV="1">
            <a:off x="896815" y="2495780"/>
            <a:ext cx="10398369" cy="216180"/>
            <a:chOff x="743463" y="3048000"/>
            <a:chExt cx="19035666" cy="395747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9AA1CB9B-6ACC-494F-B6F7-17E27DBAB907}"/>
                </a:ext>
              </a:extLst>
            </p:cNvPr>
            <p:cNvSpPr/>
            <p:nvPr/>
          </p:nvSpPr>
          <p:spPr>
            <a:xfrm flipV="1">
              <a:off x="74346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4139531-2E1D-B845-99C3-6253C2D5EF7A}"/>
                </a:ext>
              </a:extLst>
            </p:cNvPr>
            <p:cNvSpPr/>
            <p:nvPr/>
          </p:nvSpPr>
          <p:spPr>
            <a:xfrm>
              <a:off x="113921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3466D48B-F096-D84E-8624-8D64A8F4CF34}"/>
                </a:ext>
              </a:extLst>
            </p:cNvPr>
            <p:cNvSpPr/>
            <p:nvPr/>
          </p:nvSpPr>
          <p:spPr>
            <a:xfrm flipV="1">
              <a:off x="153495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1F9A918C-AF5A-224D-8FD3-9CEAFE7399D7}"/>
                </a:ext>
              </a:extLst>
            </p:cNvPr>
            <p:cNvSpPr/>
            <p:nvPr/>
          </p:nvSpPr>
          <p:spPr>
            <a:xfrm>
              <a:off x="193070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1933EF6-F9FB-3044-8EC8-32B811A7B16D}"/>
                </a:ext>
              </a:extLst>
            </p:cNvPr>
            <p:cNvSpPr/>
            <p:nvPr/>
          </p:nvSpPr>
          <p:spPr>
            <a:xfrm flipV="1">
              <a:off x="232645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232F4235-0A4E-6848-8B97-33FF0BF80007}"/>
                </a:ext>
              </a:extLst>
            </p:cNvPr>
            <p:cNvSpPr/>
            <p:nvPr/>
          </p:nvSpPr>
          <p:spPr>
            <a:xfrm>
              <a:off x="272219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31077B5B-54FA-3D41-94DA-6253CF5E2075}"/>
                </a:ext>
              </a:extLst>
            </p:cNvPr>
            <p:cNvSpPr/>
            <p:nvPr/>
          </p:nvSpPr>
          <p:spPr>
            <a:xfrm flipV="1">
              <a:off x="312553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4123B660-A978-6D45-95AF-A5CA24025676}"/>
                </a:ext>
              </a:extLst>
            </p:cNvPr>
            <p:cNvSpPr/>
            <p:nvPr/>
          </p:nvSpPr>
          <p:spPr>
            <a:xfrm>
              <a:off x="352128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5937352E-9A8A-D247-94E7-0A42D6067639}"/>
                </a:ext>
              </a:extLst>
            </p:cNvPr>
            <p:cNvSpPr/>
            <p:nvPr/>
          </p:nvSpPr>
          <p:spPr>
            <a:xfrm flipV="1">
              <a:off x="391703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E288811-D744-EF42-82C4-8B3952AC9494}"/>
                </a:ext>
              </a:extLst>
            </p:cNvPr>
            <p:cNvSpPr/>
            <p:nvPr/>
          </p:nvSpPr>
          <p:spPr>
            <a:xfrm>
              <a:off x="431277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B7E11BDB-B487-224D-AE47-C3271267B56F}"/>
                </a:ext>
              </a:extLst>
            </p:cNvPr>
            <p:cNvSpPr/>
            <p:nvPr/>
          </p:nvSpPr>
          <p:spPr>
            <a:xfrm flipV="1">
              <a:off x="470852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81E3A1E8-D105-5249-B26C-EA245AD88E3A}"/>
                </a:ext>
              </a:extLst>
            </p:cNvPr>
            <p:cNvSpPr/>
            <p:nvPr/>
          </p:nvSpPr>
          <p:spPr>
            <a:xfrm>
              <a:off x="510427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26538A77-B84D-974D-882D-7587584EBF1D}"/>
                </a:ext>
              </a:extLst>
            </p:cNvPr>
            <p:cNvSpPr/>
            <p:nvPr/>
          </p:nvSpPr>
          <p:spPr>
            <a:xfrm flipV="1">
              <a:off x="550473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1019568A-3C4A-8A48-BA8D-9FEC9DF5A0AE}"/>
                </a:ext>
              </a:extLst>
            </p:cNvPr>
            <p:cNvSpPr/>
            <p:nvPr/>
          </p:nvSpPr>
          <p:spPr>
            <a:xfrm>
              <a:off x="590048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E66ABF1-9745-B04A-9665-62763A02DD2A}"/>
                </a:ext>
              </a:extLst>
            </p:cNvPr>
            <p:cNvSpPr/>
            <p:nvPr/>
          </p:nvSpPr>
          <p:spPr>
            <a:xfrm flipV="1">
              <a:off x="629623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E57F6388-A457-6B41-8FC8-3127FF12BD74}"/>
                </a:ext>
              </a:extLst>
            </p:cNvPr>
            <p:cNvSpPr/>
            <p:nvPr/>
          </p:nvSpPr>
          <p:spPr>
            <a:xfrm>
              <a:off x="669198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43BE12D-87FD-9345-BCEF-EFF50E0D7EAA}"/>
                </a:ext>
              </a:extLst>
            </p:cNvPr>
            <p:cNvSpPr/>
            <p:nvPr/>
          </p:nvSpPr>
          <p:spPr>
            <a:xfrm flipV="1">
              <a:off x="708772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22ADA35B-4AC1-0441-8ED2-4849E0F0A552}"/>
                </a:ext>
              </a:extLst>
            </p:cNvPr>
            <p:cNvSpPr/>
            <p:nvPr/>
          </p:nvSpPr>
          <p:spPr>
            <a:xfrm>
              <a:off x="748347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44205910-939C-BE46-9C06-529ED70E7AEF}"/>
                </a:ext>
              </a:extLst>
            </p:cNvPr>
            <p:cNvSpPr/>
            <p:nvPr/>
          </p:nvSpPr>
          <p:spPr>
            <a:xfrm flipV="1">
              <a:off x="788681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5CDF4D4E-574E-C34B-B22D-7AB02B7E1062}"/>
                </a:ext>
              </a:extLst>
            </p:cNvPr>
            <p:cNvSpPr/>
            <p:nvPr/>
          </p:nvSpPr>
          <p:spPr>
            <a:xfrm>
              <a:off x="828256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1E2BD680-75FC-1244-A9FC-53AF33C09091}"/>
                </a:ext>
              </a:extLst>
            </p:cNvPr>
            <p:cNvSpPr/>
            <p:nvPr/>
          </p:nvSpPr>
          <p:spPr>
            <a:xfrm flipV="1">
              <a:off x="867830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580CCF49-A065-DB4E-9656-59303E6EBE83}"/>
                </a:ext>
              </a:extLst>
            </p:cNvPr>
            <p:cNvSpPr/>
            <p:nvPr/>
          </p:nvSpPr>
          <p:spPr>
            <a:xfrm>
              <a:off x="907405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A4653FFE-C469-AB4D-AD3A-64A267FFFFA1}"/>
                </a:ext>
              </a:extLst>
            </p:cNvPr>
            <p:cNvSpPr/>
            <p:nvPr/>
          </p:nvSpPr>
          <p:spPr>
            <a:xfrm flipV="1">
              <a:off x="946980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842DB154-CA77-4346-AD9F-DE1E2FBDF127}"/>
                </a:ext>
              </a:extLst>
            </p:cNvPr>
            <p:cNvSpPr/>
            <p:nvPr/>
          </p:nvSpPr>
          <p:spPr>
            <a:xfrm>
              <a:off x="986554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04B8C38B-C122-D844-9129-FE177BB24EAA}"/>
                </a:ext>
              </a:extLst>
            </p:cNvPr>
            <p:cNvSpPr/>
            <p:nvPr/>
          </p:nvSpPr>
          <p:spPr>
            <a:xfrm flipV="1">
              <a:off x="1026129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80399980-E21A-624B-A74F-431D10C2BEA3}"/>
                </a:ext>
              </a:extLst>
            </p:cNvPr>
            <p:cNvSpPr/>
            <p:nvPr/>
          </p:nvSpPr>
          <p:spPr>
            <a:xfrm>
              <a:off x="1065704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A1BDBA32-C192-944C-AA65-A89BB1D0396C}"/>
                </a:ext>
              </a:extLst>
            </p:cNvPr>
            <p:cNvSpPr/>
            <p:nvPr/>
          </p:nvSpPr>
          <p:spPr>
            <a:xfrm flipV="1">
              <a:off x="1105279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0088DD71-2EFD-7740-93EF-9454A7D582AC}"/>
                </a:ext>
              </a:extLst>
            </p:cNvPr>
            <p:cNvSpPr/>
            <p:nvPr/>
          </p:nvSpPr>
          <p:spPr>
            <a:xfrm>
              <a:off x="1144853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0C4AC555-0A35-784E-8CBB-4C5B579E1272}"/>
                </a:ext>
              </a:extLst>
            </p:cNvPr>
            <p:cNvSpPr/>
            <p:nvPr/>
          </p:nvSpPr>
          <p:spPr>
            <a:xfrm flipV="1">
              <a:off x="1184428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A29A51E4-169D-E447-A9D0-F8D07A4C290D}"/>
                </a:ext>
              </a:extLst>
            </p:cNvPr>
            <p:cNvSpPr/>
            <p:nvPr/>
          </p:nvSpPr>
          <p:spPr>
            <a:xfrm>
              <a:off x="1224003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19948396-9F3D-5F4B-A684-8C8F312C84B8}"/>
                </a:ext>
              </a:extLst>
            </p:cNvPr>
            <p:cNvSpPr/>
            <p:nvPr/>
          </p:nvSpPr>
          <p:spPr>
            <a:xfrm flipV="1">
              <a:off x="1264337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C017413-576E-FC4A-8182-2FE5B6A6315A}"/>
                </a:ext>
              </a:extLst>
            </p:cNvPr>
            <p:cNvSpPr/>
            <p:nvPr/>
          </p:nvSpPr>
          <p:spPr>
            <a:xfrm>
              <a:off x="1303911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BE5EFBD-67ED-FD43-88EC-8A443A539A3F}"/>
                </a:ext>
              </a:extLst>
            </p:cNvPr>
            <p:cNvSpPr/>
            <p:nvPr/>
          </p:nvSpPr>
          <p:spPr>
            <a:xfrm flipV="1">
              <a:off x="1343486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669E889E-59D1-0F43-A02A-9689B6371DA2}"/>
                </a:ext>
              </a:extLst>
            </p:cNvPr>
            <p:cNvSpPr/>
            <p:nvPr/>
          </p:nvSpPr>
          <p:spPr>
            <a:xfrm>
              <a:off x="1383061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67D5B6E1-A961-A142-AB69-C91269ABD249}"/>
                </a:ext>
              </a:extLst>
            </p:cNvPr>
            <p:cNvSpPr/>
            <p:nvPr/>
          </p:nvSpPr>
          <p:spPr>
            <a:xfrm flipV="1">
              <a:off x="1422635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1281359-E64C-4D4C-A6A1-17542F5951C0}"/>
                </a:ext>
              </a:extLst>
            </p:cNvPr>
            <p:cNvSpPr/>
            <p:nvPr/>
          </p:nvSpPr>
          <p:spPr>
            <a:xfrm>
              <a:off x="1462210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D8BC1B44-7440-974F-8540-01EFAB10DACD}"/>
                </a:ext>
              </a:extLst>
            </p:cNvPr>
            <p:cNvSpPr/>
            <p:nvPr/>
          </p:nvSpPr>
          <p:spPr>
            <a:xfrm flipV="1">
              <a:off x="1502257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E8371652-2C37-6A4F-8965-CBC1DDC8C073}"/>
                </a:ext>
              </a:extLst>
            </p:cNvPr>
            <p:cNvSpPr/>
            <p:nvPr/>
          </p:nvSpPr>
          <p:spPr>
            <a:xfrm>
              <a:off x="15418319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1ABA02ED-7058-1649-9B2B-E0010BA9B45B}"/>
                </a:ext>
              </a:extLst>
            </p:cNvPr>
            <p:cNvSpPr/>
            <p:nvPr/>
          </p:nvSpPr>
          <p:spPr>
            <a:xfrm flipV="1">
              <a:off x="15814066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0505BB7-D0CF-1740-8AC8-3689FE8BAFD7}"/>
                </a:ext>
              </a:extLst>
            </p:cNvPr>
            <p:cNvSpPr/>
            <p:nvPr/>
          </p:nvSpPr>
          <p:spPr>
            <a:xfrm>
              <a:off x="16209813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3C82835-1704-F248-87E5-79B0D7271F67}"/>
                </a:ext>
              </a:extLst>
            </p:cNvPr>
            <p:cNvSpPr/>
            <p:nvPr/>
          </p:nvSpPr>
          <p:spPr>
            <a:xfrm flipV="1">
              <a:off x="16605560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9DD8DD5C-31EB-F84B-A7A2-FA36CE011569}"/>
                </a:ext>
              </a:extLst>
            </p:cNvPr>
            <p:cNvSpPr/>
            <p:nvPr/>
          </p:nvSpPr>
          <p:spPr>
            <a:xfrm>
              <a:off x="1700130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E7682AD1-4023-A642-AFCC-8D7963D07295}"/>
                </a:ext>
              </a:extLst>
            </p:cNvPr>
            <p:cNvSpPr/>
            <p:nvPr/>
          </p:nvSpPr>
          <p:spPr>
            <a:xfrm flipV="1">
              <a:off x="17404647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84A82759-D148-4D47-8BEC-70B609B76E84}"/>
                </a:ext>
              </a:extLst>
            </p:cNvPr>
            <p:cNvSpPr/>
            <p:nvPr/>
          </p:nvSpPr>
          <p:spPr>
            <a:xfrm>
              <a:off x="17800394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D993B18E-65A8-C842-B181-39470EB27E28}"/>
                </a:ext>
              </a:extLst>
            </p:cNvPr>
            <p:cNvSpPr/>
            <p:nvPr/>
          </p:nvSpPr>
          <p:spPr>
            <a:xfrm flipV="1">
              <a:off x="18196141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DE3DC653-0C16-854A-9F0D-80C0CE9322A3}"/>
                </a:ext>
              </a:extLst>
            </p:cNvPr>
            <p:cNvSpPr/>
            <p:nvPr/>
          </p:nvSpPr>
          <p:spPr>
            <a:xfrm>
              <a:off x="18591888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E5ABA4F8-652F-B848-9440-6B9DAC17DD67}"/>
                </a:ext>
              </a:extLst>
            </p:cNvPr>
            <p:cNvSpPr/>
            <p:nvPr/>
          </p:nvSpPr>
          <p:spPr>
            <a:xfrm flipV="1">
              <a:off x="18987635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A4AB46DB-8A2A-B24C-8BA1-C4B2DA2F15B2}"/>
                </a:ext>
              </a:extLst>
            </p:cNvPr>
            <p:cNvSpPr/>
            <p:nvPr/>
          </p:nvSpPr>
          <p:spPr>
            <a:xfrm>
              <a:off x="19383382" y="3048000"/>
              <a:ext cx="395747" cy="395747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571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505739" y="4315865"/>
            <a:ext cx="557083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01" y="39043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368769" y="3673342"/>
            <a:ext cx="1275691" cy="128534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1895061" y="3723123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1895061" y="4324051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32" y="39043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6018" y="3100065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06018" y="4254805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1533032" y="3180373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1515712" y="5431474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447007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4738645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5007211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5275777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5544343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5812909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6081475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6350041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6618607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FEA590-A129-E64B-9815-DB90DA9F109A}"/>
              </a:ext>
            </a:extLst>
          </p:cNvPr>
          <p:cNvSpPr/>
          <p:nvPr/>
        </p:nvSpPr>
        <p:spPr>
          <a:xfrm>
            <a:off x="6887173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23C36A-BFAB-094D-A92C-0037928AC570}"/>
              </a:ext>
            </a:extLst>
          </p:cNvPr>
          <p:cNvSpPr/>
          <p:nvPr/>
        </p:nvSpPr>
        <p:spPr>
          <a:xfrm>
            <a:off x="715573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B65BE1-4C58-4440-ADE7-91428C4D1324}"/>
              </a:ext>
            </a:extLst>
          </p:cNvPr>
          <p:cNvSpPr/>
          <p:nvPr/>
        </p:nvSpPr>
        <p:spPr>
          <a:xfrm>
            <a:off x="7424305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2A9B322-CC78-134E-BE63-BB9EA55EAB16}"/>
              </a:ext>
            </a:extLst>
          </p:cNvPr>
          <p:cNvSpPr/>
          <p:nvPr/>
        </p:nvSpPr>
        <p:spPr>
          <a:xfrm>
            <a:off x="7692871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3EC53FE-B07A-FF44-BF37-1E142C82DD39}"/>
              </a:ext>
            </a:extLst>
          </p:cNvPr>
          <p:cNvSpPr/>
          <p:nvPr/>
        </p:nvSpPr>
        <p:spPr>
          <a:xfrm>
            <a:off x="7961437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92D673D-8BF2-A147-9D40-E68D7549E6DF}"/>
              </a:ext>
            </a:extLst>
          </p:cNvPr>
          <p:cNvSpPr/>
          <p:nvPr/>
        </p:nvSpPr>
        <p:spPr>
          <a:xfrm>
            <a:off x="8230003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2056D8A-0E24-834F-91A4-6FF6DA056F31}"/>
              </a:ext>
            </a:extLst>
          </p:cNvPr>
          <p:cNvSpPr/>
          <p:nvPr/>
        </p:nvSpPr>
        <p:spPr>
          <a:xfrm>
            <a:off x="8498569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6055E-EC5E-6A46-AC80-E14630F96328}"/>
              </a:ext>
            </a:extLst>
          </p:cNvPr>
          <p:cNvSpPr/>
          <p:nvPr/>
        </p:nvSpPr>
        <p:spPr>
          <a:xfrm>
            <a:off x="8767135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CE09F8-F3E4-C644-A693-38F0BA1BC6D8}"/>
              </a:ext>
            </a:extLst>
          </p:cNvPr>
          <p:cNvSpPr/>
          <p:nvPr/>
        </p:nvSpPr>
        <p:spPr>
          <a:xfrm>
            <a:off x="9035701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4D7C836-C709-3F41-8E3C-C134E8F8BDC4}"/>
              </a:ext>
            </a:extLst>
          </p:cNvPr>
          <p:cNvSpPr/>
          <p:nvPr/>
        </p:nvSpPr>
        <p:spPr>
          <a:xfrm>
            <a:off x="9304267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0AC959-44F3-4A43-BBA7-84F698E5A3D4}"/>
              </a:ext>
            </a:extLst>
          </p:cNvPr>
          <p:cNvSpPr/>
          <p:nvPr/>
        </p:nvSpPr>
        <p:spPr>
          <a:xfrm>
            <a:off x="9572833" y="4921882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401161D-0794-7249-B7DF-E002491EF762}"/>
              </a:ext>
            </a:extLst>
          </p:cNvPr>
          <p:cNvSpPr/>
          <p:nvPr/>
        </p:nvSpPr>
        <p:spPr>
          <a:xfrm>
            <a:off x="9841399" y="4921882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4427039" y="4868659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4252060" y="5654899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1683853" y="570822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1610456" y="2600223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5893942" y="5617048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5380383" y="5312731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Queue Management (AQM)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dirty="0"/>
              <a:t>Classification: @@@</a:t>
            </a:r>
          </a:p>
          <a:p>
            <a:pPr lvl="1"/>
            <a:r>
              <a:rPr lang="en-US" dirty="0"/>
              <a:t>Hierarchical schedulers: @@@</a:t>
            </a:r>
          </a:p>
          <a:p>
            <a:pPr lvl="1"/>
            <a:r>
              <a:rPr lang="en-US" dirty="0"/>
              <a:t>Shapers: @@@</a:t>
            </a:r>
          </a:p>
          <a:p>
            <a:r>
              <a:rPr lang="en-US" dirty="0"/>
              <a:t>Decide when to start dropping packets</a:t>
            </a:r>
          </a:p>
          <a:p>
            <a:pPr lvl="1"/>
            <a:r>
              <a:rPr lang="en-US" dirty="0"/>
              <a:t>Tail-drop</a:t>
            </a:r>
          </a:p>
          <a:p>
            <a:pPr lvl="1"/>
            <a:r>
              <a:rPr lang="en-US" dirty="0"/>
              <a:t>Random Early Drop (RED) </a:t>
            </a:r>
          </a:p>
          <a:p>
            <a:r>
              <a:rPr lang="en-US" dirty="0"/>
              <a:t>Decide which packet to drop</a:t>
            </a:r>
          </a:p>
          <a:p>
            <a:pPr lvl="1"/>
            <a:r>
              <a:rPr lang="en-US" dirty="0"/>
              <a:t>In-profile vs out-of-profile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21920" y="6518887"/>
            <a:ext cx="88392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Avenir Book" panose="02000503020000020003" pitchFamily="2" charset="0"/>
              </a:rPr>
              <a:t>Source </a:t>
            </a:r>
            <a:r>
              <a:rPr lang="en-US" sz="1050" dirty="0">
                <a:latin typeface="Avenir Book" panose="02000503020000020003" pitchFamily="2" charset="0"/>
                <a:hlinkClick r:id="rId3"/>
              </a:rPr>
              <a:t>https://www.juniper.net/documentation/en_US/junos/information-products/pathway-pages/cos/config-guide-hierarchical-cos.pdf</a:t>
            </a:r>
            <a:endParaRPr lang="en-US" sz="105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General principle: send traffic more slowly when congestion occurs</a:t>
            </a:r>
          </a:p>
          <a:p>
            <a:r>
              <a:rPr lang="en-US" dirty="0"/>
              <a:t>Detect dropped packets at transport layer and reduce window</a:t>
            </a:r>
          </a:p>
          <a:p>
            <a:pPr lvl="1"/>
            <a:r>
              <a:rPr lang="en-US" dirty="0"/>
              <a:t>TCP slow start algorithm</a:t>
            </a:r>
          </a:p>
          <a:p>
            <a:pPr lvl="1"/>
            <a:r>
              <a:rPr lang="en-US" dirty="0"/>
              <a:t>Extremely difficult to ”get right” (TCP Reno, Vegas, high speed, BIC, CUBIC, C2TCP, NATCP, Elastic TCP, and many many more variations)</a:t>
            </a:r>
          </a:p>
          <a:p>
            <a:pPr lvl="1"/>
            <a:r>
              <a:rPr lang="en-US" dirty="0"/>
              <a:t>Assumes everyone “plays fair”</a:t>
            </a:r>
          </a:p>
          <a:p>
            <a:r>
              <a:rPr lang="en-US" dirty="0"/>
              <a:t>Backwards Explicit Congestion Notification (BECN)</a:t>
            </a:r>
          </a:p>
          <a:p>
            <a:pPr lvl="1"/>
            <a:r>
              <a:rPr lang="en-US" dirty="0"/>
              <a:t>@@@</a:t>
            </a:r>
          </a:p>
          <a:p>
            <a:r>
              <a:rPr lang="en-US" dirty="0"/>
              <a:t>Forward Explicit Congestion Notification (FECN)</a:t>
            </a:r>
          </a:p>
          <a:p>
            <a:pPr lvl="1"/>
            <a:r>
              <a:rPr lang="en-US" dirty="0"/>
              <a:t>Set bits in forwarded IP packet: Congestion Encountered (CE)</a:t>
            </a:r>
          </a:p>
          <a:p>
            <a:pPr lvl="1"/>
            <a:r>
              <a:rPr lang="en-US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Mixing up flow, congestion and error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@@@ bad idea @@@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A437D-A4B6-8349-94E0-6B55B7E20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20" y="3383280"/>
            <a:ext cx="51054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18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6"/>
            <a:ext cx="11707106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Multi-version, multi-vendor, multi-feature.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 Internet is an uncontrolled mixture of devices from different vendors running different versions of code which support different combinations of features.</a:t>
            </a:r>
          </a:p>
        </p:txBody>
      </p:sp>
    </p:spTree>
    <p:extLst>
      <p:ext uri="{BB962C8B-B14F-4D97-AF65-F5344CB8AC3E}">
        <p14:creationId xmlns:p14="http://schemas.microsoft.com/office/powerpoint/2010/main" val="1072310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765022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protocol versions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Version X needs to interoperate with version 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For any X and Y, not just Y = X + 1.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contiguous “regions” of same version.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devices will run different version of your protocol.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  <a:endParaRPr lang="en-US" dirty="0">
              <a:latin typeface="Avenir Book" panose="02000503020000020003" pitchFamily="2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3747171" y="2606946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 from major version bumps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053012"/>
          </a:xfrm>
        </p:spPr>
        <p:txBody>
          <a:bodyPr/>
          <a:lstStyle/>
          <a:p>
            <a:r>
              <a:rPr lang="en-US" dirty="0"/>
              <a:t>IPv4 vs IPv6</a:t>
            </a:r>
          </a:p>
          <a:p>
            <a:pPr lvl="1"/>
            <a:r>
              <a:rPr lang="en-US" sz="1800" dirty="0"/>
              <a:t>IPv6 is not backwards compatible with IPv4</a:t>
            </a:r>
          </a:p>
          <a:p>
            <a:pPr lvl="1"/>
            <a:r>
              <a:rPr lang="en-US" sz="1800" dirty="0"/>
              <a:t>Upgrading from IPv4 to IPv6 is a royal pain in the neck</a:t>
            </a:r>
          </a:p>
          <a:p>
            <a:pPr lvl="1"/>
            <a:r>
              <a:rPr lang="en-US" sz="1800" dirty="0"/>
              <a:t>It’s been 20 years and IPv6 is still not universally deployed</a:t>
            </a:r>
          </a:p>
          <a:p>
            <a:pPr lvl="1"/>
            <a:r>
              <a:rPr lang="en-US" sz="1800" dirty="0"/>
              <a:t>IPv4 will never go away</a:t>
            </a:r>
          </a:p>
          <a:p>
            <a:r>
              <a:rPr lang="en-US" dirty="0"/>
              <a:t>OSPFv3 vs OSPFv2</a:t>
            </a:r>
          </a:p>
          <a:p>
            <a:pPr lvl="1"/>
            <a:r>
              <a:rPr lang="en-US" sz="1800" dirty="0"/>
              <a:t>OSPFv3 is not backwards compatible with OSPFv2</a:t>
            </a:r>
          </a:p>
          <a:p>
            <a:pPr lvl="1"/>
            <a:r>
              <a:rPr lang="en-US" sz="1800" dirty="0"/>
              <a:t>You need to upgrade from OSPFv2 to OSPFv3 to get IPv6</a:t>
            </a:r>
          </a:p>
          <a:p>
            <a:pPr lvl="1"/>
            <a:r>
              <a:rPr lang="en-US" sz="1800" dirty="0"/>
              <a:t>Real networks run OSPFv2 </a:t>
            </a:r>
            <a:r>
              <a:rPr lang="en-US" sz="1800" i="1" dirty="0"/>
              <a:t>and</a:t>
            </a:r>
            <a:r>
              <a:rPr lang="en-US" sz="1800" dirty="0"/>
              <a:t> OSPFv3</a:t>
            </a:r>
          </a:p>
          <a:p>
            <a:pPr lvl="1"/>
            <a:r>
              <a:rPr lang="en-US" sz="1800" dirty="0"/>
              <a:t>ISIS did it right (ISIS with IPv6 can interoperate with ISIS without IPv6)</a:t>
            </a:r>
          </a:p>
          <a:p>
            <a:r>
              <a:rPr lang="en-US" dirty="0"/>
              <a:t>BGPv3 vs BGPv4 vs …BGPv5?</a:t>
            </a:r>
          </a:p>
          <a:p>
            <a:pPr lvl="1"/>
            <a:r>
              <a:rPr lang="en-US" sz="1800" dirty="0"/>
              <a:t>BGPv3 is not backwards compatible with BGPv4, it required every Internet core router to be upgraded</a:t>
            </a:r>
          </a:p>
          <a:p>
            <a:pPr lvl="1"/>
            <a:r>
              <a:rPr lang="en-US" sz="1800" dirty="0"/>
              <a:t>Upgrading every core router on the Internet is infeasible at this time</a:t>
            </a:r>
          </a:p>
          <a:p>
            <a:pPr lvl="1"/>
            <a:r>
              <a:rPr lang="en-US" sz="1800" dirty="0"/>
              <a:t>BGPv4 has </a:t>
            </a:r>
            <a:r>
              <a:rPr lang="en-US" sz="1800" i="1" dirty="0"/>
              <a:t>excellent</a:t>
            </a:r>
            <a:r>
              <a:rPr lang="en-US" sz="1800" b="1" i="1" dirty="0"/>
              <a:t> </a:t>
            </a:r>
            <a:r>
              <a:rPr lang="en-US" sz="1800" dirty="0"/>
              <a:t>extension mechanisms; it is unlikely that there will ever be a BGPv5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Interop between feature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Crashes and planned upgrades.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There is no such thing as a maintenance window on the Internet.</a:t>
            </a:r>
          </a:p>
        </p:txBody>
      </p:sp>
    </p:spTree>
    <p:extLst>
      <p:ext uri="{BB962C8B-B14F-4D97-AF65-F5344CB8AC3E}">
        <p14:creationId xmlns:p14="http://schemas.microsoft.com/office/powerpoint/2010/main" val="4253207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3525734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The day the entire Internet had to be rebooted due to an OSPF protocol design error.</a:t>
            </a:r>
            <a:br>
              <a:rPr lang="en-US" sz="54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96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Soft state does not scale.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Periodic protocols do not scale. Use hard state instead.</a:t>
            </a:r>
          </a:p>
        </p:txBody>
      </p:sp>
    </p:spTree>
    <p:extLst>
      <p:ext uri="{BB962C8B-B14F-4D97-AF65-F5344CB8AC3E}">
        <p14:creationId xmlns:p14="http://schemas.microsoft.com/office/powerpoint/2010/main" val="2931070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Sender</a:t>
            </a:r>
            <a:r>
              <a:rPr lang="en-US" sz="3200" dirty="0"/>
              <a:t> wants to advertise some </a:t>
            </a:r>
            <a:r>
              <a:rPr lang="en-US" sz="3200" b="1" dirty="0"/>
              <a:t>data</a:t>
            </a:r>
            <a:r>
              <a:rPr lang="en-US" sz="3200" dirty="0"/>
              <a:t> (e.g. a route) to </a:t>
            </a:r>
            <a:r>
              <a:rPr lang="en-US" sz="3200" b="1" dirty="0"/>
              <a:t>receiver</a:t>
            </a:r>
            <a:r>
              <a:rPr lang="en-US" sz="3200" dirty="0"/>
              <a:t>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Use existing reliability mechanisms.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invent your own reliability mechanism. Run over a transport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525666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You need flow and congestion control.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Not just in application protocols, but also in routing and signaling protocols.</a:t>
            </a:r>
          </a:p>
        </p:txBody>
      </p:sp>
    </p:spTree>
    <p:extLst>
      <p:ext uri="{BB962C8B-B14F-4D97-AF65-F5344CB8AC3E}">
        <p14:creationId xmlns:p14="http://schemas.microsoft.com/office/powerpoint/2010/main" val="309415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3477499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940206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1980: The entire Internet had to be rebooted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1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Packet replication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71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Packet replication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Absence of TTL mechanism</a:t>
            </a:r>
          </a:p>
          <a:p>
            <a:pPr algn="ctr"/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Packets can loop forever without TTL expiring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Disastrous nearly unfixable 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 which doesn’t go away, even after you shut up the source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14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Ethernet address learning + SPT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42447" y="1671105"/>
            <a:ext cx="11707106" cy="4855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Packet replication</a:t>
            </a:r>
            <a:br>
              <a:rPr lang="en-US" sz="48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  <a:br>
              <a:rPr lang="en-US" sz="4800" dirty="0"/>
            </a:br>
            <a:r>
              <a:rPr lang="en-US" sz="4000" dirty="0"/>
              <a:t>+</a:t>
            </a:r>
          </a:p>
          <a:p>
            <a:pPr algn="ctr"/>
            <a:r>
              <a:rPr lang="en-US" sz="4000" dirty="0"/>
              <a:t>Forwarding loop</a:t>
            </a:r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4000" dirty="0"/>
              <a:t>Network meltdown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Due to explosion of traffic</a:t>
            </a:r>
          </a:p>
          <a:p>
            <a:pPr algn="ctr"/>
            <a:br>
              <a:rPr lang="en-US" sz="20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 Triggered state machine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D8F26-6F8C-A148-B23E-AC8F1816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1" y="222880"/>
            <a:ext cx="831846" cy="7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Implementation correctness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2898881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hand-code your parsers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 Length Value (TLV) encoding (we saw this before!)</a:t>
            </a:r>
          </a:p>
          <a:p>
            <a:r>
              <a:rPr lang="en-US" dirty="0"/>
              <a:t>Formal modeling language for on-the-wire protocol</a:t>
            </a:r>
          </a:p>
          <a:p>
            <a:pPr lvl="1"/>
            <a:r>
              <a:rPr lang="en-US" dirty="0"/>
              <a:t>Abstract Syntax Number 1 (ASN.1)</a:t>
            </a:r>
          </a:p>
          <a:p>
            <a:pPr lvl="1"/>
            <a:r>
              <a:rPr lang="en-US" dirty="0"/>
              <a:t>YANG</a:t>
            </a:r>
          </a:p>
          <a:p>
            <a:pPr lvl="1"/>
            <a:r>
              <a:rPr lang="en-US" dirty="0"/>
              <a:t>Google Protocol Buffers (BGP), Thrift, etc.</a:t>
            </a:r>
          </a:p>
          <a:p>
            <a:r>
              <a:rPr lang="en-US" dirty="0"/>
              <a:t>@@@ Example of real-life bug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63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3525734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How a coding mistake in BGP caused routers all over the Internet to crash.</a:t>
            </a:r>
            <a:br>
              <a:rPr lang="en-US" sz="54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9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1757894"/>
          </a:xfrm>
        </p:spPr>
        <p:txBody>
          <a:bodyPr>
            <a:normAutofit/>
          </a:bodyPr>
          <a:lstStyle/>
          <a:p>
            <a:r>
              <a:rPr lang="en-US" sz="5400" dirty="0"/>
              <a:t>Protocol security is hard.</a:t>
            </a:r>
            <a:br>
              <a:rPr lang="en-US" sz="54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Much harder than you think.</a:t>
            </a:r>
          </a:p>
        </p:txBody>
      </p:sp>
    </p:spTree>
    <p:extLst>
      <p:ext uri="{BB962C8B-B14F-4D97-AF65-F5344CB8AC3E}">
        <p14:creationId xmlns:p14="http://schemas.microsoft.com/office/powerpoint/2010/main" val="1696877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694" y="1671106"/>
            <a:ext cx="11374611" cy="3525734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A story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2700" dirty="0"/>
            </a:br>
            <a:r>
              <a:rPr lang="en-US" sz="5400" dirty="0"/>
              <a:t>How hackers robbed a bitcoin bank using a weakness in BGP</a:t>
            </a:r>
            <a:br>
              <a:rPr lang="en-US" sz="5400" dirty="0"/>
            </a:b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88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 (reliability)</a:t>
            </a:r>
            <a:br>
              <a:rPr lang="en-US" sz="2000" dirty="0"/>
            </a:br>
            <a:br>
              <a:rPr lang="en-US" sz="20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Don’t mix them up: not in your mind and not in your protocol.</a:t>
            </a: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804123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</a:t>
            </a:r>
            <a:r>
              <a:rPr lang="en-US" dirty="0" err="1">
                <a:latin typeface="Avenir Book" panose="02000503020000020003" pitchFamily="2" charset="0"/>
              </a:rPr>
              <a:t>pps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11562</TotalTime>
  <Words>1974</Words>
  <Application>Microsoft Macintosh PowerPoint</Application>
  <PresentationFormat>Widescreen</PresentationFormat>
  <Paragraphs>285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Avenir Book</vt:lpstr>
      <vt:lpstr>Calibri</vt:lpstr>
      <vt:lpstr>Custom Design</vt:lpstr>
      <vt:lpstr>1_Custom Design</vt:lpstr>
      <vt:lpstr>Protocol Design Considerations</vt:lpstr>
      <vt:lpstr>Protocol correctness is hard.  Much harder than you think.</vt:lpstr>
      <vt:lpstr>A story  The day the entire Internet had to be rebooted due to an OSPF protocol design error. </vt:lpstr>
      <vt:lpstr>Implementation correctness is hard.  Much harder than you think.</vt:lpstr>
      <vt:lpstr>A story  How a coding mistake in BGP caused routers all over the Internet to crash. </vt:lpstr>
      <vt:lpstr>Protocol security is hard.  Much harder than you think.</vt:lpstr>
      <vt:lpstr>A story  How hackers robbed a bitcoin bank using a weakness in BGP </vt:lpstr>
      <vt:lpstr>Flow control Congestion control Error control (reliability)  Don’t mix them up: not in your mind and not in your protocol.</vt:lpstr>
      <vt:lpstr>Flow control</vt:lpstr>
      <vt:lpstr>Flow control approaches</vt:lpstr>
      <vt:lpstr>Flow control in quantum network</vt:lpstr>
      <vt:lpstr>Wavy line</vt:lpstr>
      <vt:lpstr>Congestion control</vt:lpstr>
      <vt:lpstr>Active Queue Management (AQM)</vt:lpstr>
      <vt:lpstr>Hierarchical queue scheduler</vt:lpstr>
      <vt:lpstr>Congestion control approaches</vt:lpstr>
      <vt:lpstr>Flow control</vt:lpstr>
      <vt:lpstr>Mixing up flow, congestion and error control</vt:lpstr>
      <vt:lpstr>Multi-version, multi-vendor, multi-feature.  The Internet is an uncontrolled mixture of devices from different vendors running different versions of code which support different combinations of features.</vt:lpstr>
      <vt:lpstr>Interop between protocol versions</vt:lpstr>
      <vt:lpstr>Lessons learned from major version bumps</vt:lpstr>
      <vt:lpstr>Interop between feature sets</vt:lpstr>
      <vt:lpstr>Capability announcement (“negotiation”)</vt:lpstr>
      <vt:lpstr>Example: BGPv4 capabilities</vt:lpstr>
      <vt:lpstr>Type Length Value (TLV) Encoding</vt:lpstr>
      <vt:lpstr>How to handle unrecognized TLVs?</vt:lpstr>
      <vt:lpstr>Example: Label Distribution Protocol (LDP)</vt:lpstr>
      <vt:lpstr>Crashes and planned upgrades.  There is no such thing as a maintenance window on the Internet.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Soft state does not scale.  Periodic protocols do not scale. Use hard state instead.</vt:lpstr>
      <vt:lpstr>Soft state vs hard state</vt:lpstr>
      <vt:lpstr>Use existing reliability mechanisms.  Don’t invent your own reliability mechanism. Run over a transport when possible.</vt:lpstr>
      <vt:lpstr>You need flow and congestion control.  Not just in application protocols, but also in routing and signaling protocols.</vt:lpstr>
      <vt:lpstr>Protocol correctness is hard.  Much harder than you think.</vt:lpstr>
      <vt:lpstr>1980: The entire Internet had to be rebooted</vt:lpstr>
      <vt:lpstr>       Packet replication loops</vt:lpstr>
      <vt:lpstr>       Packet replication loops</vt:lpstr>
      <vt:lpstr>Example: Ethernet address learning + SPT</vt:lpstr>
      <vt:lpstr>       Triggered state machine loops</vt:lpstr>
      <vt:lpstr>Implementation correctness is hard.  Much harder than you think.</vt:lpstr>
      <vt:lpstr>Don’t hand-code your parsers</vt:lpstr>
      <vt:lpstr>Thank you.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3761</cp:revision>
  <cp:lastPrinted>2019-03-24T13:39:34Z</cp:lastPrinted>
  <dcterms:created xsi:type="dcterms:W3CDTF">2018-10-12T16:19:54Z</dcterms:created>
  <dcterms:modified xsi:type="dcterms:W3CDTF">2019-11-16T13:02:57Z</dcterms:modified>
</cp:coreProperties>
</file>